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70" r:id="rId5"/>
    <p:sldId id="272" r:id="rId6"/>
    <p:sldId id="274" r:id="rId7"/>
    <p:sldId id="275" r:id="rId8"/>
    <p:sldId id="287" r:id="rId9"/>
    <p:sldId id="285" r:id="rId10"/>
    <p:sldId id="284" r:id="rId11"/>
    <p:sldId id="288" r:id="rId12"/>
    <p:sldId id="276" r:id="rId13"/>
    <p:sldId id="277" r:id="rId14"/>
    <p:sldId id="263" r:id="rId15"/>
    <p:sldId id="279" r:id="rId16"/>
    <p:sldId id="286" r:id="rId17"/>
    <p:sldId id="26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35870516185477E-2"/>
          <c:y val="9.8295574581144629E-2"/>
          <c:w val="0.82941907261592307"/>
          <c:h val="0.794304855822080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D2-42E1-B8ED-E9E1647BF17C}"/>
              </c:ext>
            </c:extLst>
          </c:dPt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CV!$A$2:$A$7</c:f>
              <c:strCache>
                <c:ptCount val="5"/>
                <c:pt idx="0">
                  <c:v>CENTRE-OUEST</c:v>
                </c:pt>
                <c:pt idx="1">
                  <c:v>HAUTS BASSINS</c:v>
                </c:pt>
                <c:pt idx="2">
                  <c:v>SUD-OUEST</c:v>
                </c:pt>
                <c:pt idx="3">
                  <c:v>CENTRE</c:v>
                </c:pt>
                <c:pt idx="4">
                  <c:v>National</c:v>
                </c:pt>
              </c:strCache>
            </c:strRef>
          </c:cat>
          <c:val>
            <c:numRef>
              <c:f>CV!$D$2:$D$7</c:f>
              <c:numCache>
                <c:formatCode>0.00</c:formatCode>
                <c:ptCount val="5"/>
                <c:pt idx="0">
                  <c:v>95.917319749216304</c:v>
                </c:pt>
                <c:pt idx="1">
                  <c:v>72.811119873817034</c:v>
                </c:pt>
                <c:pt idx="2">
                  <c:v>58.747461928934008</c:v>
                </c:pt>
                <c:pt idx="3">
                  <c:v>23.145340236686391</c:v>
                </c:pt>
                <c:pt idx="4">
                  <c:v>62.404035012809565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D2-42E1-B8ED-E9E1647BF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283036848"/>
        <c:axId val="280032208"/>
      </c:barChart>
      <c:lineChart>
        <c:grouping val="standard"/>
        <c:varyColors val="0"/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CV!$A$2:$A$7</c:f>
              <c:strCache>
                <c:ptCount val="5"/>
                <c:pt idx="0">
                  <c:v>CENTRE-OUEST</c:v>
                </c:pt>
                <c:pt idx="1">
                  <c:v>HAUTS BASSINS</c:v>
                </c:pt>
                <c:pt idx="2">
                  <c:v>SUD-OUEST</c:v>
                </c:pt>
                <c:pt idx="3">
                  <c:v>CENTRE</c:v>
                </c:pt>
                <c:pt idx="4">
                  <c:v>National</c:v>
                </c:pt>
              </c:strCache>
            </c:strRef>
          </c:cat>
          <c:val>
            <c:numRef>
              <c:f>CV!$E$2:$E$7</c:f>
              <c:numCache>
                <c:formatCode>General</c:formatCode>
                <c:ptCount val="5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D2-42E1-B8ED-E9E1647BF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036848"/>
        <c:axId val="280032208"/>
      </c:lineChart>
      <c:catAx>
        <c:axId val="28303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032208"/>
        <c:crosses val="autoZero"/>
        <c:auto val="1"/>
        <c:lblAlgn val="ctr"/>
        <c:lblOffset val="100"/>
        <c:noMultiLvlLbl val="0"/>
      </c:catAx>
      <c:valAx>
        <c:axId val="28003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30368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>
      <a:blip xmlns:r="http://schemas.openxmlformats.org/officeDocument/2006/relationships" r:embed="rId4"/>
      <a:tile tx="0" ty="0" sx="100000" sy="100000" flip="none" algn="tl"/>
    </a:blipFill>
    <a:ln w="38100" cap="flat" cmpd="sng" algn="ctr">
      <a:solidFill>
        <a:srgbClr val="7030A0"/>
      </a:solidFill>
      <a:round/>
    </a:ln>
    <a:effectLst/>
  </c:spPr>
  <c:txPr>
    <a:bodyPr/>
    <a:lstStyle/>
    <a:p>
      <a:pPr>
        <a:defRPr b="1"/>
      </a:pPr>
      <a:endParaRPr lang="fr-FR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BILAN!$B$42</c:f>
              <c:strCache>
                <c:ptCount val="1"/>
                <c:pt idx="0">
                  <c:v>CENTRE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strRef>
              <c:f>BILAN!$C$40:$K$41</c:f>
              <c:strCache>
                <c:ptCount val="9"/>
                <c:pt idx="0">
                  <c:v>14/12/2021</c:v>
                </c:pt>
                <c:pt idx="1">
                  <c:v>15/12/2021</c:v>
                </c:pt>
                <c:pt idx="2">
                  <c:v>16/12/2021</c:v>
                </c:pt>
                <c:pt idx="3">
                  <c:v>17/12/2021</c:v>
                </c:pt>
                <c:pt idx="4">
                  <c:v>18/12/2021</c:v>
                </c:pt>
                <c:pt idx="5">
                  <c:v>19/12/2021</c:v>
                </c:pt>
                <c:pt idx="6">
                  <c:v>20/12/2021</c:v>
                </c:pt>
                <c:pt idx="7">
                  <c:v>21/12/2021</c:v>
                </c:pt>
                <c:pt idx="8">
                  <c:v>22/12/2021</c:v>
                </c:pt>
              </c:strCache>
            </c:strRef>
          </c:cat>
          <c:val>
            <c:numRef>
              <c:f>BILAN!$C$42:$K$42</c:f>
              <c:numCache>
                <c:formatCode>General</c:formatCode>
                <c:ptCount val="9"/>
                <c:pt idx="0">
                  <c:v>4900</c:v>
                </c:pt>
                <c:pt idx="1">
                  <c:v>6376</c:v>
                </c:pt>
                <c:pt idx="2">
                  <c:v>6653</c:v>
                </c:pt>
                <c:pt idx="3">
                  <c:v>7229</c:v>
                </c:pt>
                <c:pt idx="4">
                  <c:v>6375</c:v>
                </c:pt>
                <c:pt idx="5">
                  <c:v>6714</c:v>
                </c:pt>
                <c:pt idx="6">
                  <c:v>7819</c:v>
                </c:pt>
                <c:pt idx="7">
                  <c:v>8863</c:v>
                </c:pt>
                <c:pt idx="8">
                  <c:v>7656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70-4134-82AD-815BFA9C5C22}"/>
            </c:ext>
          </c:extLst>
        </c:ser>
        <c:ser>
          <c:idx val="1"/>
          <c:order val="1"/>
          <c:tx>
            <c:strRef>
              <c:f>BILAN!$B$43</c:f>
              <c:strCache>
                <c:ptCount val="1"/>
                <c:pt idx="0">
                  <c:v>CENTRE-OUEST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cat>
            <c:strRef>
              <c:f>BILAN!$C$40:$K$41</c:f>
              <c:strCache>
                <c:ptCount val="9"/>
                <c:pt idx="0">
                  <c:v>14/12/2021</c:v>
                </c:pt>
                <c:pt idx="1">
                  <c:v>15/12/2021</c:v>
                </c:pt>
                <c:pt idx="2">
                  <c:v>16/12/2021</c:v>
                </c:pt>
                <c:pt idx="3">
                  <c:v>17/12/2021</c:v>
                </c:pt>
                <c:pt idx="4">
                  <c:v>18/12/2021</c:v>
                </c:pt>
                <c:pt idx="5">
                  <c:v>19/12/2021</c:v>
                </c:pt>
                <c:pt idx="6">
                  <c:v>20/12/2021</c:v>
                </c:pt>
                <c:pt idx="7">
                  <c:v>21/12/2021</c:v>
                </c:pt>
                <c:pt idx="8">
                  <c:v>22/12/2021</c:v>
                </c:pt>
              </c:strCache>
            </c:strRef>
          </c:cat>
          <c:val>
            <c:numRef>
              <c:f>BILAN!$C$43:$K$43</c:f>
              <c:numCache>
                <c:formatCode>General</c:formatCode>
                <c:ptCount val="9"/>
                <c:pt idx="0">
                  <c:v>22283</c:v>
                </c:pt>
                <c:pt idx="1">
                  <c:v>31841</c:v>
                </c:pt>
                <c:pt idx="2">
                  <c:v>34954</c:v>
                </c:pt>
                <c:pt idx="3">
                  <c:v>33494</c:v>
                </c:pt>
                <c:pt idx="4">
                  <c:v>28569</c:v>
                </c:pt>
                <c:pt idx="5">
                  <c:v>29353</c:v>
                </c:pt>
                <c:pt idx="6">
                  <c:v>24197</c:v>
                </c:pt>
                <c:pt idx="7">
                  <c:v>20255</c:v>
                </c:pt>
                <c:pt idx="8">
                  <c:v>19835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70-4134-82AD-815BFA9C5C22}"/>
            </c:ext>
          </c:extLst>
        </c:ser>
        <c:ser>
          <c:idx val="2"/>
          <c:order val="2"/>
          <c:tx>
            <c:strRef>
              <c:f>BILAN!$B$44</c:f>
              <c:strCache>
                <c:ptCount val="1"/>
                <c:pt idx="0">
                  <c:v>HAUTS BASSINS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</a:ln>
              <a:effectLst/>
            </c:spPr>
          </c:marker>
          <c:cat>
            <c:strRef>
              <c:f>BILAN!$C$40:$K$41</c:f>
              <c:strCache>
                <c:ptCount val="9"/>
                <c:pt idx="0">
                  <c:v>14/12/2021</c:v>
                </c:pt>
                <c:pt idx="1">
                  <c:v>15/12/2021</c:v>
                </c:pt>
                <c:pt idx="2">
                  <c:v>16/12/2021</c:v>
                </c:pt>
                <c:pt idx="3">
                  <c:v>17/12/2021</c:v>
                </c:pt>
                <c:pt idx="4">
                  <c:v>18/12/2021</c:v>
                </c:pt>
                <c:pt idx="5">
                  <c:v>19/12/2021</c:v>
                </c:pt>
                <c:pt idx="6">
                  <c:v>20/12/2021</c:v>
                </c:pt>
                <c:pt idx="7">
                  <c:v>21/12/2021</c:v>
                </c:pt>
                <c:pt idx="8">
                  <c:v>22/12/2021</c:v>
                </c:pt>
              </c:strCache>
            </c:strRef>
          </c:cat>
          <c:val>
            <c:numRef>
              <c:f>BILAN!$C$44:$K$44</c:f>
              <c:numCache>
                <c:formatCode>General</c:formatCode>
                <c:ptCount val="9"/>
                <c:pt idx="0">
                  <c:v>14814</c:v>
                </c:pt>
                <c:pt idx="1">
                  <c:v>19816</c:v>
                </c:pt>
                <c:pt idx="2">
                  <c:v>20302</c:v>
                </c:pt>
                <c:pt idx="3">
                  <c:v>20185</c:v>
                </c:pt>
                <c:pt idx="4">
                  <c:v>20257</c:v>
                </c:pt>
                <c:pt idx="5">
                  <c:v>21546</c:v>
                </c:pt>
                <c:pt idx="6">
                  <c:v>21885</c:v>
                </c:pt>
                <c:pt idx="7">
                  <c:v>21471</c:v>
                </c:pt>
                <c:pt idx="8">
                  <c:v>24373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70-4134-82AD-815BFA9C5C22}"/>
            </c:ext>
          </c:extLst>
        </c:ser>
        <c:ser>
          <c:idx val="3"/>
          <c:order val="3"/>
          <c:tx>
            <c:strRef>
              <c:f>BILAN!$B$45</c:f>
              <c:strCache>
                <c:ptCount val="1"/>
                <c:pt idx="0">
                  <c:v>SUD-OUEST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</a:ln>
              <a:effectLst/>
            </c:spPr>
          </c:marker>
          <c:cat>
            <c:strRef>
              <c:f>BILAN!$C$40:$K$41</c:f>
              <c:strCache>
                <c:ptCount val="9"/>
                <c:pt idx="0">
                  <c:v>14/12/2021</c:v>
                </c:pt>
                <c:pt idx="1">
                  <c:v>15/12/2021</c:v>
                </c:pt>
                <c:pt idx="2">
                  <c:v>16/12/2021</c:v>
                </c:pt>
                <c:pt idx="3">
                  <c:v>17/12/2021</c:v>
                </c:pt>
                <c:pt idx="4">
                  <c:v>18/12/2021</c:v>
                </c:pt>
                <c:pt idx="5">
                  <c:v>19/12/2021</c:v>
                </c:pt>
                <c:pt idx="6">
                  <c:v>20/12/2021</c:v>
                </c:pt>
                <c:pt idx="7">
                  <c:v>21/12/2021</c:v>
                </c:pt>
                <c:pt idx="8">
                  <c:v>22/12/2021</c:v>
                </c:pt>
              </c:strCache>
            </c:strRef>
          </c:cat>
          <c:val>
            <c:numRef>
              <c:f>BILAN!$C$45:$K$45</c:f>
              <c:numCache>
                <c:formatCode>General</c:formatCode>
                <c:ptCount val="9"/>
                <c:pt idx="0">
                  <c:v>9116</c:v>
                </c:pt>
                <c:pt idx="1">
                  <c:v>12824</c:v>
                </c:pt>
                <c:pt idx="2">
                  <c:v>14811</c:v>
                </c:pt>
                <c:pt idx="3">
                  <c:v>13488</c:v>
                </c:pt>
                <c:pt idx="4">
                  <c:v>11740</c:v>
                </c:pt>
                <c:pt idx="5">
                  <c:v>8361</c:v>
                </c:pt>
                <c:pt idx="6">
                  <c:v>7874</c:v>
                </c:pt>
                <c:pt idx="7">
                  <c:v>6811</c:v>
                </c:pt>
                <c:pt idx="8">
                  <c:v>7561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70-4134-82AD-815BFA9C5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426384"/>
        <c:axId val="550427040"/>
      </c:lineChart>
      <c:dateAx>
        <c:axId val="5504263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0427040"/>
        <c:crosses val="autoZero"/>
        <c:auto val="1"/>
        <c:lblOffset val="100"/>
        <c:baseTimeUnit val="days"/>
      </c:dateAx>
      <c:valAx>
        <c:axId val="55042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042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ysClr val="windowText" lastClr="000000"/>
      </a:solidFill>
      <a:round/>
    </a:ln>
    <a:effectLst/>
  </c:spPr>
  <c:txPr>
    <a:bodyPr/>
    <a:lstStyle/>
    <a:p>
      <a:pPr>
        <a:defRPr b="1"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BILAN!$C$40:$J$41</c:f>
              <c:strCache>
                <c:ptCount val="8"/>
                <c:pt idx="0">
                  <c:v>14/12/2021</c:v>
                </c:pt>
                <c:pt idx="1">
                  <c:v>15/12/2021</c:v>
                </c:pt>
                <c:pt idx="2">
                  <c:v>16/12/2021</c:v>
                </c:pt>
                <c:pt idx="3">
                  <c:v>17/12/2021</c:v>
                </c:pt>
                <c:pt idx="4">
                  <c:v>18/12/2021</c:v>
                </c:pt>
                <c:pt idx="5">
                  <c:v>19/12/2021</c:v>
                </c:pt>
                <c:pt idx="6">
                  <c:v>20/12/2021</c:v>
                </c:pt>
                <c:pt idx="7">
                  <c:v>21/12/2021</c:v>
                </c:pt>
              </c:strCache>
            </c:strRef>
          </c:cat>
          <c:val>
            <c:numRef>
              <c:f>BILAN!$C$46:$J$46</c:f>
              <c:numCache>
                <c:formatCode>General</c:formatCode>
                <c:ptCount val="8"/>
                <c:pt idx="0">
                  <c:v>51091</c:v>
                </c:pt>
                <c:pt idx="1">
                  <c:v>70828</c:v>
                </c:pt>
                <c:pt idx="2">
                  <c:v>76601</c:v>
                </c:pt>
                <c:pt idx="3">
                  <c:v>74370</c:v>
                </c:pt>
                <c:pt idx="4">
                  <c:v>66881</c:v>
                </c:pt>
                <c:pt idx="5">
                  <c:v>65836</c:v>
                </c:pt>
                <c:pt idx="6">
                  <c:v>61692</c:v>
                </c:pt>
                <c:pt idx="7">
                  <c:v>67226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0E-4CD4-9E96-155F3446226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1552280"/>
        <c:axId val="551557856"/>
      </c:lineChart>
      <c:catAx>
        <c:axId val="55155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557856"/>
        <c:crosses val="autoZero"/>
        <c:auto val="1"/>
        <c:lblAlgn val="ctr"/>
        <c:lblOffset val="100"/>
        <c:noMultiLvlLbl val="1"/>
      </c:catAx>
      <c:valAx>
        <c:axId val="551557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55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BILAN!$C$49</c:f>
              <c:strCache>
                <c:ptCount val="1"/>
                <c:pt idx="0">
                  <c:v>14/12/2021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46343984119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73-483D-82CE-216C9996E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BILAN!$A$51:$A$55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BILAN!$C$51:$C$55</c:f>
              <c:numCache>
                <c:formatCode>0</c:formatCode>
                <c:ptCount val="5"/>
                <c:pt idx="0">
                  <c:v>14.497041420118343</c:v>
                </c:pt>
                <c:pt idx="1">
                  <c:v>69.852664576802511</c:v>
                </c:pt>
                <c:pt idx="2">
                  <c:v>46.731861198738173</c:v>
                </c:pt>
                <c:pt idx="3">
                  <c:v>46.274111675126903</c:v>
                </c:pt>
                <c:pt idx="4">
                  <c:v>43.649017933390262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3-483D-82CE-216C9996E4B1}"/>
            </c:ext>
          </c:extLst>
        </c:ser>
        <c:ser>
          <c:idx val="1"/>
          <c:order val="1"/>
          <c:tx>
            <c:strRef>
              <c:f>BILAN!$D$49</c:f>
              <c:strCache>
                <c:ptCount val="1"/>
                <c:pt idx="0">
                  <c:v>15/12/2021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BILAN!$A$51:$A$55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BILAN!$D$51:$D$55</c:f>
              <c:numCache>
                <c:formatCode>0</c:formatCode>
                <c:ptCount val="5"/>
                <c:pt idx="0">
                  <c:v>18.863905325443788</c:v>
                </c:pt>
                <c:pt idx="1">
                  <c:v>99.81504702194357</c:v>
                </c:pt>
                <c:pt idx="2">
                  <c:v>62.511041009463725</c:v>
                </c:pt>
                <c:pt idx="3">
                  <c:v>65.096446700507613</c:v>
                </c:pt>
                <c:pt idx="4">
                  <c:v>60.509820666097355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3-483D-82CE-216C9996E4B1}"/>
            </c:ext>
          </c:extLst>
        </c:ser>
        <c:ser>
          <c:idx val="2"/>
          <c:order val="2"/>
          <c:tx>
            <c:strRef>
              <c:f>BILAN!$E$49</c:f>
              <c:strCache>
                <c:ptCount val="1"/>
                <c:pt idx="0">
                  <c:v>16/12/2021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BILAN!$A$51:$A$55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BILAN!$E$51:$E$55</c:f>
              <c:numCache>
                <c:formatCode>0</c:formatCode>
                <c:ptCount val="5"/>
                <c:pt idx="0">
                  <c:v>19.683431952662723</c:v>
                </c:pt>
                <c:pt idx="1">
                  <c:v>109.57366771159874</c:v>
                </c:pt>
                <c:pt idx="2">
                  <c:v>64.044164037854884</c:v>
                </c:pt>
                <c:pt idx="3">
                  <c:v>75.182741116751274</c:v>
                </c:pt>
                <c:pt idx="4">
                  <c:v>65.516652433817256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73-483D-82CE-216C9996E4B1}"/>
            </c:ext>
          </c:extLst>
        </c:ser>
        <c:ser>
          <c:idx val="3"/>
          <c:order val="3"/>
          <c:tx>
            <c:strRef>
              <c:f>BILAN!$F$49</c:f>
              <c:strCache>
                <c:ptCount val="1"/>
                <c:pt idx="0">
                  <c:v>17/12/2021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BILAN!$A$51:$A$55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BILAN!$F$51:$F$55</c:f>
              <c:numCache>
                <c:formatCode>0</c:formatCode>
                <c:ptCount val="5"/>
                <c:pt idx="0">
                  <c:v>21.38757396449704</c:v>
                </c:pt>
                <c:pt idx="1">
                  <c:v>104.99686520376176</c:v>
                </c:pt>
                <c:pt idx="2">
                  <c:v>63.67507886435331</c:v>
                </c:pt>
                <c:pt idx="3">
                  <c:v>68.467005076142129</c:v>
                </c:pt>
                <c:pt idx="4">
                  <c:v>63.532023911187018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73-483D-82CE-216C9996E4B1}"/>
            </c:ext>
          </c:extLst>
        </c:ser>
        <c:ser>
          <c:idx val="4"/>
          <c:order val="4"/>
          <c:tx>
            <c:strRef>
              <c:f>BILAN!$G$49</c:f>
              <c:strCache>
                <c:ptCount val="1"/>
                <c:pt idx="0">
                  <c:v>18/12/2021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BILAN!$A$51:$A$55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BILAN!$G$51:$G$55</c:f>
              <c:numCache>
                <c:formatCode>0</c:formatCode>
                <c:ptCount val="5"/>
                <c:pt idx="0">
                  <c:v>18.860946745562131</c:v>
                </c:pt>
                <c:pt idx="1">
                  <c:v>89.557993730407517</c:v>
                </c:pt>
                <c:pt idx="2">
                  <c:v>63.902208201892748</c:v>
                </c:pt>
                <c:pt idx="3">
                  <c:v>59.593908629441621</c:v>
                </c:pt>
                <c:pt idx="4">
                  <c:v>57.165670367207518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73-483D-82CE-216C9996E4B1}"/>
            </c:ext>
          </c:extLst>
        </c:ser>
        <c:ser>
          <c:idx val="5"/>
          <c:order val="5"/>
          <c:tx>
            <c:strRef>
              <c:f>BILAN!$H$49</c:f>
              <c:strCache>
                <c:ptCount val="1"/>
                <c:pt idx="0">
                  <c:v>19/12/2021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BILAN!$A$51:$A$55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BILAN!$H$51:$H$55</c:f>
              <c:numCache>
                <c:formatCode>0</c:formatCode>
                <c:ptCount val="5"/>
                <c:pt idx="0">
                  <c:v>19.863905325443788</c:v>
                </c:pt>
                <c:pt idx="1">
                  <c:v>92.015673981191227</c:v>
                </c:pt>
                <c:pt idx="2">
                  <c:v>67.968454258675081</c:v>
                </c:pt>
                <c:pt idx="3">
                  <c:v>42.441624365482234</c:v>
                </c:pt>
                <c:pt idx="4">
                  <c:v>56.339880444064903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73-483D-82CE-216C9996E4B1}"/>
            </c:ext>
          </c:extLst>
        </c:ser>
        <c:ser>
          <c:idx val="6"/>
          <c:order val="6"/>
          <c:tx>
            <c:strRef>
              <c:f>BILAN!$I$49</c:f>
              <c:strCache>
                <c:ptCount val="1"/>
                <c:pt idx="0">
                  <c:v>20/12/2021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BILAN!$A$51:$A$55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BILAN!$I$51:$I$55</c:f>
              <c:numCache>
                <c:formatCode>0</c:formatCode>
                <c:ptCount val="5"/>
                <c:pt idx="0">
                  <c:v>23.133136094674555</c:v>
                </c:pt>
                <c:pt idx="1">
                  <c:v>75.852664576802511</c:v>
                </c:pt>
                <c:pt idx="2">
                  <c:v>69.037854889589909</c:v>
                </c:pt>
                <c:pt idx="3">
                  <c:v>39.969543147208121</c:v>
                </c:pt>
                <c:pt idx="4">
                  <c:v>52.754056362083688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73-483D-82CE-216C9996E4B1}"/>
            </c:ext>
          </c:extLst>
        </c:ser>
        <c:ser>
          <c:idx val="7"/>
          <c:order val="7"/>
          <c:tx>
            <c:strRef>
              <c:f>BILAN!$J$49</c:f>
              <c:strCache>
                <c:ptCount val="1"/>
                <c:pt idx="0">
                  <c:v>21/12/2021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BILAN!$A$51:$A$55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BILAN!$J$51:$J$55</c:f>
              <c:numCache>
                <c:formatCode>0</c:formatCode>
                <c:ptCount val="5"/>
                <c:pt idx="0">
                  <c:v>26.221893491124259</c:v>
                </c:pt>
                <c:pt idx="1">
                  <c:v>63.495297805642636</c:v>
                </c:pt>
                <c:pt idx="2">
                  <c:v>67.731861198738173</c:v>
                </c:pt>
                <c:pt idx="3">
                  <c:v>34.573604060913702</c:v>
                </c:pt>
                <c:pt idx="4">
                  <c:v>49.01793339026473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73-483D-82CE-216C9996E4B1}"/>
            </c:ext>
          </c:extLst>
        </c:ser>
        <c:ser>
          <c:idx val="8"/>
          <c:order val="8"/>
          <c:tx>
            <c:strRef>
              <c:f>BILAN!$K$49</c:f>
              <c:strCache>
                <c:ptCount val="1"/>
                <c:pt idx="0">
                  <c:v>22/12/2021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BILAN!$A$51:$A$55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BILAN!$K$51:$K$55</c:f>
              <c:numCache>
                <c:formatCode>0</c:formatCode>
                <c:ptCount val="5"/>
                <c:pt idx="0">
                  <c:v>22.650887573964496</c:v>
                </c:pt>
                <c:pt idx="1">
                  <c:v>62.178683385579937</c:v>
                </c:pt>
                <c:pt idx="2">
                  <c:v>76.886435331230288</c:v>
                </c:pt>
                <c:pt idx="3">
                  <c:v>38.380710659898476</c:v>
                </c:pt>
                <c:pt idx="4">
                  <c:v>50.747224594363793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73-483D-82CE-216C9996E4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4"/>
        <c:axId val="574459024"/>
        <c:axId val="574459352"/>
      </c:barChart>
      <c:catAx>
        <c:axId val="57445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4459352"/>
        <c:crosses val="autoZero"/>
        <c:auto val="1"/>
        <c:lblAlgn val="ctr"/>
        <c:lblOffset val="100"/>
        <c:noMultiLvlLbl val="0"/>
      </c:catAx>
      <c:valAx>
        <c:axId val="57445935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445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Sexe!$B$1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Sexe!$A$3:$A$7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Sexe!$E$3:$E$7</c:f>
              <c:numCache>
                <c:formatCode>0.00</c:formatCode>
                <c:ptCount val="5"/>
                <c:pt idx="0">
                  <c:v>48.706559079651676</c:v>
                </c:pt>
                <c:pt idx="1">
                  <c:v>36.292440998280092</c:v>
                </c:pt>
                <c:pt idx="2">
                  <c:v>42.669064007928561</c:v>
                </c:pt>
                <c:pt idx="3">
                  <c:v>41.644525090186427</c:v>
                </c:pt>
                <c:pt idx="4">
                  <c:v>40.483167151612811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0-4F07-8CB2-3092C0404236}"/>
            </c:ext>
          </c:extLst>
        </c:ser>
        <c:ser>
          <c:idx val="1"/>
          <c:order val="1"/>
          <c:tx>
            <c:strRef>
              <c:f>Sexe!$C$1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Sexe!$A$3:$A$7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Sexe!$F$3:$F$7</c:f>
              <c:numCache>
                <c:formatCode>0.00</c:formatCode>
                <c:ptCount val="5"/>
                <c:pt idx="0">
                  <c:v>51.293440920348324</c:v>
                </c:pt>
                <c:pt idx="1">
                  <c:v>63.707559001719908</c:v>
                </c:pt>
                <c:pt idx="2">
                  <c:v>57.330935992071439</c:v>
                </c:pt>
                <c:pt idx="3">
                  <c:v>58.355474909813573</c:v>
                </c:pt>
                <c:pt idx="4">
                  <c:v>59.516832848387189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0-4F07-8CB2-3092C04042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"/>
        <c:axId val="520912768"/>
        <c:axId val="520907192"/>
      </c:barChart>
      <c:catAx>
        <c:axId val="5209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0907192"/>
        <c:crosses val="autoZero"/>
        <c:auto val="1"/>
        <c:lblAlgn val="ctr"/>
        <c:lblOffset val="100"/>
        <c:noMultiLvlLbl val="0"/>
      </c:catAx>
      <c:valAx>
        <c:axId val="52090719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09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2700" cap="flat" cmpd="sng" algn="ctr">
      <a:solidFill>
        <a:sysClr val="windowText" lastClr="000000"/>
      </a:solidFill>
      <a:round/>
    </a:ln>
    <a:effectLst/>
  </c:spPr>
  <c:txPr>
    <a:bodyPr/>
    <a:lstStyle/>
    <a:p>
      <a:pPr>
        <a:defRPr b="1"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PFIZER!$N$13</c:f>
              <c:strCache>
                <c:ptCount val="1"/>
                <c:pt idx="0">
                  <c:v>Vaccinés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PFIZER!$L$14:$L$18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PFIZER!$N$14:$N$18</c:f>
              <c:numCache>
                <c:formatCode>General</c:formatCode>
                <c:ptCount val="5"/>
                <c:pt idx="0">
                  <c:v>62585</c:v>
                </c:pt>
                <c:pt idx="1">
                  <c:v>244781</c:v>
                </c:pt>
                <c:pt idx="2">
                  <c:v>184649</c:v>
                </c:pt>
                <c:pt idx="3">
                  <c:v>92586</c:v>
                </c:pt>
                <c:pt idx="4">
                  <c:v>584601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F-4916-8C3B-8966BA381AD6}"/>
            </c:ext>
          </c:extLst>
        </c:ser>
        <c:ser>
          <c:idx val="1"/>
          <c:order val="1"/>
          <c:tx>
            <c:strRef>
              <c:f>PFIZER!$O$13</c:f>
              <c:strCache>
                <c:ptCount val="1"/>
                <c:pt idx="0">
                  <c:v>Reste à vacciner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735494323860249E-17"/>
                  <c:y val="4.47018002740771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3F-4916-8C3B-8966BA381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PFIZER!$L$14:$L$18</c:f>
              <c:strCache>
                <c:ptCount val="5"/>
                <c:pt idx="0">
                  <c:v>CENTRE</c:v>
                </c:pt>
                <c:pt idx="1">
                  <c:v>CENTRE-OUEST</c:v>
                </c:pt>
                <c:pt idx="2">
                  <c:v>HAUTS BASSINS</c:v>
                </c:pt>
                <c:pt idx="3">
                  <c:v>SUD-OUEST</c:v>
                </c:pt>
                <c:pt idx="4">
                  <c:v>NATIONAL</c:v>
                </c:pt>
              </c:strCache>
            </c:strRef>
          </c:cat>
          <c:val>
            <c:numRef>
              <c:f>PFIZER!$O$14:$O$18</c:f>
              <c:numCache>
                <c:formatCode>0</c:formatCode>
                <c:ptCount val="5"/>
                <c:pt idx="0">
                  <c:v>207815</c:v>
                </c:pt>
                <c:pt idx="1">
                  <c:v>10419</c:v>
                </c:pt>
                <c:pt idx="2">
                  <c:v>68951</c:v>
                </c:pt>
                <c:pt idx="3">
                  <c:v>65014</c:v>
                </c:pt>
                <c:pt idx="4">
                  <c:v>352199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3F-4916-8C3B-8966BA381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857848"/>
        <c:axId val="524858176"/>
      </c:barChart>
      <c:catAx>
        <c:axId val="52485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4858176"/>
        <c:crosses val="autoZero"/>
        <c:auto val="1"/>
        <c:lblAlgn val="ctr"/>
        <c:lblOffset val="100"/>
        <c:noMultiLvlLbl val="0"/>
      </c:catAx>
      <c:valAx>
        <c:axId val="52485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485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57150" cap="flat" cmpd="sng" algn="ctr">
      <a:solidFill>
        <a:srgbClr val="7030A0"/>
      </a:solidFill>
      <a:round/>
    </a:ln>
    <a:effectLst/>
  </c:spPr>
  <c:txPr>
    <a:bodyPr/>
    <a:lstStyle/>
    <a:p>
      <a:pPr>
        <a:defRPr sz="1100"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723362568664977E-2"/>
          <c:y val="4.246063683044516E-2"/>
          <c:w val="0.94680337854964391"/>
          <c:h val="0.735146986496817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3326335432703521E-3"/>
                  <c:y val="-6.18429189857761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3A-4EB2-9C1E-6EC4EA1D9286}"/>
                </c:ext>
              </c:extLst>
            </c:dLbl>
            <c:dLbl>
              <c:idx val="7"/>
              <c:layout>
                <c:manualLayout>
                  <c:x val="1.0536400692515305E-3"/>
                  <c:y val="-4.0650745003437006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408052398599172E-2"/>
                      <c:h val="4.28436827197590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3A-4EB2-9C1E-6EC4EA1D9286}"/>
                </c:ext>
              </c:extLst>
            </c:dLbl>
            <c:dLbl>
              <c:idx val="8"/>
              <c:layout>
                <c:manualLayout>
                  <c:x val="-1.1558021266759131E-3"/>
                  <c:y val="6.0692268117648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3A-4EB2-9C1E-6EC4EA1D9286}"/>
                </c:ext>
              </c:extLst>
            </c:dLbl>
            <c:dLbl>
              <c:idx val="9"/>
              <c:layout>
                <c:manualLayout>
                  <c:x val="-1.0536400692515305E-3"/>
                  <c:y val="5.25518142427286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3A-4EB2-9C1E-6EC4EA1D9286}"/>
                </c:ext>
              </c:extLst>
            </c:dLbl>
            <c:dLbl>
              <c:idx val="10"/>
              <c:layout>
                <c:manualLayout>
                  <c:x val="0"/>
                  <c:y val="5.56586270871985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3A-4EB2-9C1E-6EC4EA1D9286}"/>
                </c:ext>
              </c:extLst>
            </c:dLbl>
            <c:dLbl>
              <c:idx val="11"/>
              <c:layout>
                <c:manualLayout>
                  <c:x val="-8.5528908549329556E-17"/>
                  <c:y val="9.2764378478664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3A-4EB2-9C1E-6EC4EA1D9286}"/>
                </c:ext>
              </c:extLst>
            </c:dLbl>
            <c:dLbl>
              <c:idx val="12"/>
              <c:layout>
                <c:manualLayout>
                  <c:x val="0"/>
                  <c:y val="3.0921459492888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3A-4EB2-9C1E-6EC4EA1D9286}"/>
                </c:ext>
              </c:extLst>
            </c:dLbl>
            <c:dLbl>
              <c:idx val="14"/>
              <c:layout>
                <c:manualLayout>
                  <c:x val="-4.2764454274664778E-17"/>
                  <c:y val="7.11193568336425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3A-4EB2-9C1E-6EC4EA1D9286}"/>
                </c:ext>
              </c:extLst>
            </c:dLbl>
            <c:dLbl>
              <c:idx val="15"/>
              <c:layout>
                <c:manualLayout>
                  <c:x val="-8.5528908549329556E-17"/>
                  <c:y val="1.85528756957328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3A-4EB2-9C1E-6EC4EA1D928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CV_DS!$B$7:$B$33</c:f>
              <c:strCache>
                <c:ptCount val="26"/>
                <c:pt idx="0">
                  <c:v>KARANGASSO-VIGUE</c:v>
                </c:pt>
                <c:pt idx="1">
                  <c:v>SABOU</c:v>
                </c:pt>
                <c:pt idx="2">
                  <c:v>NANORO</c:v>
                </c:pt>
                <c:pt idx="3">
                  <c:v>LEO</c:v>
                </c:pt>
                <c:pt idx="4">
                  <c:v>TENADO</c:v>
                </c:pt>
                <c:pt idx="5">
                  <c:v>SAPOUY</c:v>
                </c:pt>
                <c:pt idx="6">
                  <c:v>REO</c:v>
                </c:pt>
                <c:pt idx="7">
                  <c:v>BATIE</c:v>
                </c:pt>
                <c:pt idx="8">
                  <c:v>HOUNDE</c:v>
                </c:pt>
                <c:pt idx="9">
                  <c:v>DO</c:v>
                </c:pt>
                <c:pt idx="10">
                  <c:v>DAFRA</c:v>
                </c:pt>
                <c:pt idx="11">
                  <c:v>KOUDOUGOU</c:v>
                </c:pt>
                <c:pt idx="12">
                  <c:v>LENA</c:v>
                </c:pt>
                <c:pt idx="13">
                  <c:v>DANDE</c:v>
                </c:pt>
                <c:pt idx="14">
                  <c:v>DANO</c:v>
                </c:pt>
                <c:pt idx="15">
                  <c:v>KAMPTI</c:v>
                </c:pt>
                <c:pt idx="16">
                  <c:v>NDOROLA</c:v>
                </c:pt>
                <c:pt idx="17">
                  <c:v>GAOUA</c:v>
                </c:pt>
                <c:pt idx="18">
                  <c:v>DIEBOUGOU</c:v>
                </c:pt>
                <c:pt idx="19">
                  <c:v>ORODARA</c:v>
                </c:pt>
                <c:pt idx="20">
                  <c:v>BOULMIOUGOU</c:v>
                </c:pt>
                <c:pt idx="21">
                  <c:v>BOGODOGO</c:v>
                </c:pt>
                <c:pt idx="22">
                  <c:v>BASKUY</c:v>
                </c:pt>
                <c:pt idx="23">
                  <c:v>SIG-NONGHIN</c:v>
                </c:pt>
                <c:pt idx="24">
                  <c:v>NONGR-MASSOM</c:v>
                </c:pt>
                <c:pt idx="25">
                  <c:v>National</c:v>
                </c:pt>
              </c:strCache>
            </c:strRef>
          </c:cat>
          <c:val>
            <c:numRef>
              <c:f>CV_DS!$G$7:$G$33</c:f>
              <c:numCache>
                <c:formatCode>0.00</c:formatCode>
                <c:ptCount val="26"/>
                <c:pt idx="0">
                  <c:v>128.35294117647058</c:v>
                </c:pt>
                <c:pt idx="1">
                  <c:v>117.44920993227991</c:v>
                </c:pt>
                <c:pt idx="2">
                  <c:v>106.99622026235826</c:v>
                </c:pt>
                <c:pt idx="3">
                  <c:v>105.00257311947851</c:v>
                </c:pt>
                <c:pt idx="4">
                  <c:v>102.9660011525033</c:v>
                </c:pt>
                <c:pt idx="5">
                  <c:v>96.761349842194704</c:v>
                </c:pt>
                <c:pt idx="6">
                  <c:v>94.468862201312362</c:v>
                </c:pt>
                <c:pt idx="7">
                  <c:v>93.494565217391298</c:v>
                </c:pt>
                <c:pt idx="8">
                  <c:v>89.872767857142861</c:v>
                </c:pt>
                <c:pt idx="9">
                  <c:v>88.692934782608702</c:v>
                </c:pt>
                <c:pt idx="10">
                  <c:v>87.03365384615384</c:v>
                </c:pt>
                <c:pt idx="11">
                  <c:v>74.554297638804442</c:v>
                </c:pt>
                <c:pt idx="12">
                  <c:v>63.693965517241381</c:v>
                </c:pt>
                <c:pt idx="13">
                  <c:v>63.117500000000007</c:v>
                </c:pt>
                <c:pt idx="14">
                  <c:v>61.112288135593218</c:v>
                </c:pt>
                <c:pt idx="15">
                  <c:v>59.842391304347828</c:v>
                </c:pt>
                <c:pt idx="16">
                  <c:v>54.579545454545453</c:v>
                </c:pt>
                <c:pt idx="17">
                  <c:v>48.863207547169814</c:v>
                </c:pt>
                <c:pt idx="18">
                  <c:v>47.384615384615387</c:v>
                </c:pt>
                <c:pt idx="19">
                  <c:v>45.322916666666671</c:v>
                </c:pt>
                <c:pt idx="20">
                  <c:v>35.522988505747129</c:v>
                </c:pt>
                <c:pt idx="21">
                  <c:v>22.538978494623656</c:v>
                </c:pt>
                <c:pt idx="22">
                  <c:v>17.198660714285715</c:v>
                </c:pt>
                <c:pt idx="23">
                  <c:v>16.894642857142859</c:v>
                </c:pt>
                <c:pt idx="24">
                  <c:v>13.191406250000002</c:v>
                </c:pt>
                <c:pt idx="25">
                  <c:v>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3A-4EB2-9C1E-6EC4EA1D9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510819072"/>
        <c:axId val="510813824"/>
      </c:barChart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CV_DS!$H$7:$H$33</c:f>
              <c:numCache>
                <c:formatCode>General</c:formatCode>
                <c:ptCount val="26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90</c:v>
                </c:pt>
                <c:pt idx="21">
                  <c:v>90</c:v>
                </c:pt>
                <c:pt idx="22">
                  <c:v>90</c:v>
                </c:pt>
                <c:pt idx="23">
                  <c:v>90</c:v>
                </c:pt>
                <c:pt idx="24">
                  <c:v>90</c:v>
                </c:pt>
                <c:pt idx="25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C3A-4EB2-9C1E-6EC4EA1D9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819072"/>
        <c:axId val="510813824"/>
      </c:lineChart>
      <c:catAx>
        <c:axId val="5108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0813824"/>
        <c:crosses val="autoZero"/>
        <c:auto val="1"/>
        <c:lblAlgn val="ctr"/>
        <c:lblOffset val="100"/>
        <c:noMultiLvlLbl val="0"/>
      </c:catAx>
      <c:valAx>
        <c:axId val="51081382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081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57150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3730F-FB13-4A53-B39A-17BFD5406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A34C8F-B0D6-42CA-8ABF-D01D44740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2D073A-F7F8-44F8-AD0C-79BA2B79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A302BE-040B-4174-9C2F-4E285620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E77C54-A265-46FE-8B47-41A9403F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86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638C6-F989-4DE7-B7C4-753EFD81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605DF7-4DBD-4ECE-809E-C57D2BB7B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A6F45-C0F9-4A23-8C97-86F0EF77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47AE6-7107-4EA5-9303-74772671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3E1873-A9F1-4AD3-A0F6-9242C68D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9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D893C9-44FC-461E-9E0E-92167C9BB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4520E1-F3FE-4C10-918E-860FECBB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A2FC93-8FDA-45D4-870C-F32AFA58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B1046C-CC2D-49DF-8A08-6DBF7BD2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BC75DF-0524-4428-885F-98FB0FAD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7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F3C52-8060-489C-97D2-89E3C562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D82A13-412A-4369-AC08-EA52A83B8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71CF14-8B22-4C44-9768-39FBC066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1814A-40A5-4420-9BC3-ADA744B3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9132E-A0A7-44CB-BEF8-50CB43A8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F3D37-4BAB-4822-A20E-BF48F2C2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13AE7-A730-42F7-8714-422A69BF5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269577-53FC-471C-B2F5-05DFCEB9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14E4BC-3D05-4CE7-92B2-08545B50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5287DF-882F-4DD7-86D9-333DF450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47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1914D-4530-4493-AA0D-36987922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5DE9C-25DE-40A5-BF1A-3799F2CED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0B2420-BA6C-4E98-8BD6-7F282378F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AE5456-9D70-46BD-A504-F58F876A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1A37D7-575F-4A05-A96C-8C3A1DBA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A9C172-2456-4FB9-BC88-447BF6E9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4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E745C-DD8E-4B66-85CF-1D8D8B29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7892B-A007-4E13-B4DD-5368D4C3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DE4B76-8370-49AF-AB36-E48AC1681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CBC4FE-F0D2-4CCE-8727-1979DE93B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255CED-4698-4331-975D-60BEF277E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ADD671-7259-4D4D-B555-4B14DE5C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ECF3F4-374B-4EE3-8195-ED36903D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B069795-0BB1-4C79-B187-79C0898C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08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D7E31B-F176-418E-B943-BC17756F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700BC3-0ACB-4C65-910C-A60CA7CE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220FB5-9370-4702-9296-376F8369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F368C3-E5ED-4FC0-ACC7-B0C0AC51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75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4D8310-B9DC-42CE-BAD1-51AFAEA8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3FD352-606B-45F8-AC03-3EBFE1B7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347D2C-D25A-457B-B4FD-9AB3F018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3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7BC7D-372D-489B-A50E-9608038B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008E1-FED3-44E1-B8A1-C2279D85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8B83E8-34DF-4C13-A446-2AE7A34DE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D9703A-3322-49CF-8B9D-78B61EDB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DC60D4-05FB-4662-844A-C7E9FE67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D323C0-745A-48D5-8252-E6840312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85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E2BFC-29FA-4FF7-A12F-B7A94333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2917F8E-1F2B-4E1E-9165-B1646FFD4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E0CBC3-EFB7-4A93-91CB-6E55C4442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ECF33E-B7FA-4981-8928-5866B65F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A981F1-C865-4889-BCB2-103ABEAC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10CD8C-88CD-461B-A13B-6AD5F821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15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8FC07C-3E4D-489B-AA1A-A39E1242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DC1580-1C43-4CB1-B6A9-70CDCAE4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25C89A-2A64-4DA0-B23A-72BFC7EA5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E6BC-2F96-4162-846A-FECC3A4A8669}" type="datetimeFigureOut">
              <a:rPr lang="fr-FR" smtClean="0"/>
              <a:t>23/12/2021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B10A5D-A8A7-4938-B4B8-7738DD7E4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B0D38-C36C-4130-B2C6-5DA50471E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26298-3FDC-404C-9C05-CB2CD256B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9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055"/>
            <a:ext cx="10515600" cy="266930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</a:rPr>
              <a:t>Bilan de la campagne vaccination Covid-19</a:t>
            </a:r>
            <a:br>
              <a:rPr lang="fr-FR" sz="4800" b="1" dirty="0">
                <a:solidFill>
                  <a:srgbClr val="7030A0"/>
                </a:solidFill>
              </a:rPr>
            </a:br>
            <a:r>
              <a:rPr lang="fr-FR" sz="4800" b="1" dirty="0">
                <a:solidFill>
                  <a:srgbClr val="7030A0"/>
                </a:solidFill>
              </a:rPr>
              <a:t>  J1  -  J9</a:t>
            </a:r>
          </a:p>
        </p:txBody>
      </p:sp>
    </p:spTree>
    <p:extLst>
      <p:ext uri="{BB962C8B-B14F-4D97-AF65-F5344CB8AC3E}">
        <p14:creationId xmlns:p14="http://schemas.microsoft.com/office/powerpoint/2010/main" val="425537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Evolution de la performance journalière des équipes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EEF64-89ED-4814-AFCC-D08D2FAAF809}"/>
              </a:ext>
            </a:extLst>
          </p:cNvPr>
          <p:cNvSpPr/>
          <p:nvPr/>
        </p:nvSpPr>
        <p:spPr>
          <a:xfrm>
            <a:off x="69272" y="5031462"/>
            <a:ext cx="12053452" cy="114929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moyenne nationale à J9 est de 55 personnes vaccinées par jour et par équipe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B171493-886E-4D89-A0A7-D1111E973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580341"/>
              </p:ext>
            </p:extLst>
          </p:nvPr>
        </p:nvGraphicFramePr>
        <p:xfrm>
          <a:off x="69272" y="936971"/>
          <a:ext cx="12053452" cy="400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26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Répartition des personnes vaccinées selon le sexe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EEF64-89ED-4814-AFCC-D08D2FAAF809}"/>
              </a:ext>
            </a:extLst>
          </p:cNvPr>
          <p:cNvSpPr/>
          <p:nvPr/>
        </p:nvSpPr>
        <p:spPr>
          <a:xfrm>
            <a:off x="69274" y="5999017"/>
            <a:ext cx="12053452" cy="73890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femmes ont plus recours à la vaccination dans toutes les régions 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6928E093-1F54-4075-B83C-195D943D7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926148"/>
              </p:ext>
            </p:extLst>
          </p:nvPr>
        </p:nvGraphicFramePr>
        <p:xfrm>
          <a:off x="69272" y="930563"/>
          <a:ext cx="12053451" cy="493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881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Taux de perte J9 par vaccin et par région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EEF64-89ED-4814-AFCC-D08D2FAAF809}"/>
              </a:ext>
            </a:extLst>
          </p:cNvPr>
          <p:cNvSpPr/>
          <p:nvPr/>
        </p:nvSpPr>
        <p:spPr>
          <a:xfrm>
            <a:off x="69273" y="5036339"/>
            <a:ext cx="12053453" cy="114929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200" b="1" dirty="0"/>
              <a:t>Taux de perte dans les normes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DAE9A5C-4332-45E7-B591-A06601D6E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000817"/>
              </p:ext>
            </p:extLst>
          </p:nvPr>
        </p:nvGraphicFramePr>
        <p:xfrm>
          <a:off x="69272" y="963107"/>
          <a:ext cx="12053453" cy="3941400"/>
        </p:xfrm>
        <a:graphic>
          <a:graphicData uri="http://schemas.openxmlformats.org/drawingml/2006/table">
            <a:tbl>
              <a:tblPr/>
              <a:tblGrid>
                <a:gridCol w="4799728">
                  <a:extLst>
                    <a:ext uri="{9D8B030D-6E8A-4147-A177-3AD203B41FA5}">
                      <a16:colId xmlns:a16="http://schemas.microsoft.com/office/drawing/2014/main" val="2206292671"/>
                    </a:ext>
                  </a:extLst>
                </a:gridCol>
                <a:gridCol w="2381820">
                  <a:extLst>
                    <a:ext uri="{9D8B030D-6E8A-4147-A177-3AD203B41FA5}">
                      <a16:colId xmlns:a16="http://schemas.microsoft.com/office/drawing/2014/main" val="2318302576"/>
                    </a:ext>
                  </a:extLst>
                </a:gridCol>
                <a:gridCol w="2490085">
                  <a:extLst>
                    <a:ext uri="{9D8B030D-6E8A-4147-A177-3AD203B41FA5}">
                      <a16:colId xmlns:a16="http://schemas.microsoft.com/office/drawing/2014/main" val="1988486146"/>
                    </a:ext>
                  </a:extLst>
                </a:gridCol>
                <a:gridCol w="2381820">
                  <a:extLst>
                    <a:ext uri="{9D8B030D-6E8A-4147-A177-3AD203B41FA5}">
                      <a16:colId xmlns:a16="http://schemas.microsoft.com/office/drawing/2014/main" val="2926415521"/>
                    </a:ext>
                  </a:extLst>
                </a:gridCol>
              </a:tblGrid>
              <a:tr h="6357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 SANITAIRE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Pfizer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34584"/>
                  </a:ext>
                </a:extLst>
              </a:tr>
              <a:tr h="66113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393158"/>
                  </a:ext>
                </a:extLst>
              </a:tr>
              <a:tr h="66113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44091"/>
                  </a:ext>
                </a:extLst>
              </a:tr>
              <a:tr h="66113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HAUTS BASSINS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668489"/>
                  </a:ext>
                </a:extLst>
              </a:tr>
              <a:tr h="66113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00009"/>
                  </a:ext>
                </a:extLst>
              </a:tr>
              <a:tr h="6611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2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43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Notification des MAPI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EEF64-89ED-4814-AFCC-D08D2FAAF809}"/>
              </a:ext>
            </a:extLst>
          </p:cNvPr>
          <p:cNvSpPr/>
          <p:nvPr/>
        </p:nvSpPr>
        <p:spPr>
          <a:xfrm>
            <a:off x="69272" y="5384755"/>
            <a:ext cx="12053453" cy="114929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 Aucun cas de MAPI majeure notifiée à J9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1D1F9D-49FC-4118-9407-32F9AC25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1" y="945456"/>
            <a:ext cx="11974677" cy="42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4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036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Couverture vaccinale et reste à vacciner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B09F0-94D3-426A-A6FA-948CB2CB1919}"/>
              </a:ext>
            </a:extLst>
          </p:cNvPr>
          <p:cNvSpPr/>
          <p:nvPr/>
        </p:nvSpPr>
        <p:spPr>
          <a:xfrm>
            <a:off x="69273" y="6071867"/>
            <a:ext cx="12122727" cy="7287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200" b="1" dirty="0"/>
              <a:t> Reste de la cible à vacciner = 352199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57BB271F-564E-4330-822D-07327475A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619723"/>
              </p:ext>
            </p:extLst>
          </p:nvPr>
        </p:nvGraphicFramePr>
        <p:xfrm>
          <a:off x="69273" y="872056"/>
          <a:ext cx="12039600" cy="511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695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0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Couverture vaccinale J9 par district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EEF64-89ED-4814-AFCC-D08D2FAAF809}"/>
              </a:ext>
            </a:extLst>
          </p:cNvPr>
          <p:cNvSpPr/>
          <p:nvPr/>
        </p:nvSpPr>
        <p:spPr>
          <a:xfrm>
            <a:off x="69272" y="5708706"/>
            <a:ext cx="12053453" cy="114929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 Huit districts sanitaires ont atteint une couverture &gt;= 90%  à J9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 On est passé de 5 DS à J1 à 8 à J8 qui ont atteint la couverture attendue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7E88C53-9EA8-4BA8-B9F4-E6BC8AB55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325516"/>
              </p:ext>
            </p:extLst>
          </p:nvPr>
        </p:nvGraphicFramePr>
        <p:xfrm>
          <a:off x="69272" y="812107"/>
          <a:ext cx="12053452" cy="480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510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SITUATION DES VACCINS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B3A90F5-262E-48AC-B442-9870404C2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56080"/>
              </p:ext>
            </p:extLst>
          </p:nvPr>
        </p:nvGraphicFramePr>
        <p:xfrm>
          <a:off x="69273" y="950522"/>
          <a:ext cx="12053455" cy="4683658"/>
        </p:xfrm>
        <a:graphic>
          <a:graphicData uri="http://schemas.openxmlformats.org/drawingml/2006/table">
            <a:tbl>
              <a:tblPr/>
              <a:tblGrid>
                <a:gridCol w="2898933">
                  <a:extLst>
                    <a:ext uri="{9D8B030D-6E8A-4147-A177-3AD203B41FA5}">
                      <a16:colId xmlns:a16="http://schemas.microsoft.com/office/drawing/2014/main" val="78397241"/>
                    </a:ext>
                  </a:extLst>
                </a:gridCol>
                <a:gridCol w="1503957">
                  <a:extLst>
                    <a:ext uri="{9D8B030D-6E8A-4147-A177-3AD203B41FA5}">
                      <a16:colId xmlns:a16="http://schemas.microsoft.com/office/drawing/2014/main" val="123707584"/>
                    </a:ext>
                  </a:extLst>
                </a:gridCol>
                <a:gridCol w="1503957">
                  <a:extLst>
                    <a:ext uri="{9D8B030D-6E8A-4147-A177-3AD203B41FA5}">
                      <a16:colId xmlns:a16="http://schemas.microsoft.com/office/drawing/2014/main" val="3851390402"/>
                    </a:ext>
                  </a:extLst>
                </a:gridCol>
                <a:gridCol w="1591143">
                  <a:extLst>
                    <a:ext uri="{9D8B030D-6E8A-4147-A177-3AD203B41FA5}">
                      <a16:colId xmlns:a16="http://schemas.microsoft.com/office/drawing/2014/main" val="549269813"/>
                    </a:ext>
                  </a:extLst>
                </a:gridCol>
                <a:gridCol w="1591143">
                  <a:extLst>
                    <a:ext uri="{9D8B030D-6E8A-4147-A177-3AD203B41FA5}">
                      <a16:colId xmlns:a16="http://schemas.microsoft.com/office/drawing/2014/main" val="600359499"/>
                    </a:ext>
                  </a:extLst>
                </a:gridCol>
                <a:gridCol w="1482161">
                  <a:extLst>
                    <a:ext uri="{9D8B030D-6E8A-4147-A177-3AD203B41FA5}">
                      <a16:colId xmlns:a16="http://schemas.microsoft.com/office/drawing/2014/main" val="1516121730"/>
                    </a:ext>
                  </a:extLst>
                </a:gridCol>
                <a:gridCol w="1482161">
                  <a:extLst>
                    <a:ext uri="{9D8B030D-6E8A-4147-A177-3AD203B41FA5}">
                      <a16:colId xmlns:a16="http://schemas.microsoft.com/office/drawing/2014/main" val="4028061578"/>
                    </a:ext>
                  </a:extLst>
                </a:gridCol>
              </a:tblGrid>
              <a:tr h="5288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 SANITAIRE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PFIZER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158199"/>
                  </a:ext>
                </a:extLst>
              </a:tr>
              <a:tr h="15108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QUANTITE UTILISEE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QUANTITE RESTANTE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QUANTITE UTILISEE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QUANTITE RESTANTE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QUANTITE UTILISEE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QUANTITE RESTANTE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20770"/>
                  </a:ext>
                </a:extLst>
              </a:tr>
              <a:tr h="528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63698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25102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52836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411228"/>
                  </a:ext>
                </a:extLst>
              </a:tr>
              <a:tr h="528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101214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145982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96090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26313"/>
                  </a:ext>
                </a:extLst>
              </a:tr>
              <a:tr h="528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HAUTS BASSINS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82013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101487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79887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25988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252813"/>
                  </a:ext>
                </a:extLst>
              </a:tr>
              <a:tr h="528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57865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31660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36221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73166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03149"/>
                  </a:ext>
                </a:extLst>
              </a:tr>
              <a:tr h="528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304790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159195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264160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223148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27615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83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0030A-8A40-4378-B463-A9991B7A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418" y="85580"/>
            <a:ext cx="11988800" cy="736456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</a:rPr>
              <a:t>COMMENTAIRES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38EF4-78E4-40A5-BA28-8EDEA9398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2752"/>
            <a:ext cx="121920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Toutes les régions ont transmis leurs données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couverture vaccinale de J8 est </a:t>
            </a:r>
            <a:r>
              <a:rPr lang="fr-FR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</a:t>
            </a:r>
            <a:r>
              <a:rPr lang="fr-FR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,40%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Aucun cas de MAPI majeure notifié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Taux de perte dans les normes (&lt;= 5%)</a:t>
            </a:r>
          </a:p>
        </p:txBody>
      </p:sp>
    </p:spTree>
    <p:extLst>
      <p:ext uri="{BB962C8B-B14F-4D97-AF65-F5344CB8AC3E}">
        <p14:creationId xmlns:p14="http://schemas.microsoft.com/office/powerpoint/2010/main" val="141860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Complétude des données  par région J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171E9-C374-4196-B093-6D75A5C0D464}"/>
              </a:ext>
            </a:extLst>
          </p:cNvPr>
          <p:cNvSpPr/>
          <p:nvPr/>
        </p:nvSpPr>
        <p:spPr>
          <a:xfrm>
            <a:off x="69272" y="5660721"/>
            <a:ext cx="12053452" cy="7031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/>
              <a:t> Toutes les régions ont transmis des données à J9.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79BD156-B664-4C8E-9CF8-E472D1F27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185252"/>
              </p:ext>
            </p:extLst>
          </p:nvPr>
        </p:nvGraphicFramePr>
        <p:xfrm>
          <a:off x="69272" y="968649"/>
          <a:ext cx="12053452" cy="4443860"/>
        </p:xfrm>
        <a:graphic>
          <a:graphicData uri="http://schemas.openxmlformats.org/drawingml/2006/table">
            <a:tbl>
              <a:tblPr/>
              <a:tblGrid>
                <a:gridCol w="4530437">
                  <a:extLst>
                    <a:ext uri="{9D8B030D-6E8A-4147-A177-3AD203B41FA5}">
                      <a16:colId xmlns:a16="http://schemas.microsoft.com/office/drawing/2014/main" val="3056814639"/>
                    </a:ext>
                  </a:extLst>
                </a:gridCol>
                <a:gridCol w="2429164">
                  <a:extLst>
                    <a:ext uri="{9D8B030D-6E8A-4147-A177-3AD203B41FA5}">
                      <a16:colId xmlns:a16="http://schemas.microsoft.com/office/drawing/2014/main" val="3328261712"/>
                    </a:ext>
                  </a:extLst>
                </a:gridCol>
                <a:gridCol w="2299854">
                  <a:extLst>
                    <a:ext uri="{9D8B030D-6E8A-4147-A177-3AD203B41FA5}">
                      <a16:colId xmlns:a16="http://schemas.microsoft.com/office/drawing/2014/main" val="2249178726"/>
                    </a:ext>
                  </a:extLst>
                </a:gridCol>
                <a:gridCol w="2793997">
                  <a:extLst>
                    <a:ext uri="{9D8B030D-6E8A-4147-A177-3AD203B41FA5}">
                      <a16:colId xmlns:a16="http://schemas.microsoft.com/office/drawing/2014/main" val="3498569605"/>
                    </a:ext>
                  </a:extLst>
                </a:gridCol>
              </a:tblGrid>
              <a:tr h="6259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3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Rapport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Rapport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3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Complétude (%)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128423"/>
                  </a:ext>
                </a:extLst>
              </a:tr>
              <a:tr h="6259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attendu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reçu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180259"/>
                  </a:ext>
                </a:extLst>
              </a:tr>
              <a:tr h="6384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0092"/>
                  </a:ext>
                </a:extLst>
              </a:tr>
              <a:tr h="6384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CENTRE-OUEST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574303"/>
                  </a:ext>
                </a:extLst>
              </a:tr>
              <a:tr h="6384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HAUTS-BASSINS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475859"/>
                  </a:ext>
                </a:extLst>
              </a:tr>
              <a:tr h="6384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SUD-OUEST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657583"/>
                  </a:ext>
                </a:extLst>
              </a:tr>
              <a:tr h="6384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BFA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865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34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Personnes vaccinées avec Janssen par région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5CF770-433C-4C1C-A049-ED3CDF46C04D}"/>
              </a:ext>
            </a:extLst>
          </p:cNvPr>
          <p:cNvSpPr/>
          <p:nvPr/>
        </p:nvSpPr>
        <p:spPr>
          <a:xfrm>
            <a:off x="69271" y="5159448"/>
            <a:ext cx="12053452" cy="7573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/>
              <a:t> Une baisse est observée à J4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/>
              <a:t> 50,52% des personnes vaccinées à J9 avec le vaccin Janssen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01881E2-E44D-46F7-87BD-B5CF4D1ED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19586"/>
              </p:ext>
            </p:extLst>
          </p:nvPr>
        </p:nvGraphicFramePr>
        <p:xfrm>
          <a:off x="69271" y="941170"/>
          <a:ext cx="12085784" cy="4148064"/>
        </p:xfrm>
        <a:graphic>
          <a:graphicData uri="http://schemas.openxmlformats.org/drawingml/2006/table">
            <a:tbl>
              <a:tblPr/>
              <a:tblGrid>
                <a:gridCol w="1625573">
                  <a:extLst>
                    <a:ext uri="{9D8B030D-6E8A-4147-A177-3AD203B41FA5}">
                      <a16:colId xmlns:a16="http://schemas.microsoft.com/office/drawing/2014/main" val="2149868435"/>
                    </a:ext>
                  </a:extLst>
                </a:gridCol>
                <a:gridCol w="1124067">
                  <a:extLst>
                    <a:ext uri="{9D8B030D-6E8A-4147-A177-3AD203B41FA5}">
                      <a16:colId xmlns:a16="http://schemas.microsoft.com/office/drawing/2014/main" val="3476224532"/>
                    </a:ext>
                  </a:extLst>
                </a:gridCol>
                <a:gridCol w="1054893">
                  <a:extLst>
                    <a:ext uri="{9D8B030D-6E8A-4147-A177-3AD203B41FA5}">
                      <a16:colId xmlns:a16="http://schemas.microsoft.com/office/drawing/2014/main" val="3330709662"/>
                    </a:ext>
                  </a:extLst>
                </a:gridCol>
                <a:gridCol w="1072187">
                  <a:extLst>
                    <a:ext uri="{9D8B030D-6E8A-4147-A177-3AD203B41FA5}">
                      <a16:colId xmlns:a16="http://schemas.microsoft.com/office/drawing/2014/main" val="4245838091"/>
                    </a:ext>
                  </a:extLst>
                </a:gridCol>
                <a:gridCol w="1072187">
                  <a:extLst>
                    <a:ext uri="{9D8B030D-6E8A-4147-A177-3AD203B41FA5}">
                      <a16:colId xmlns:a16="http://schemas.microsoft.com/office/drawing/2014/main" val="285673650"/>
                    </a:ext>
                  </a:extLst>
                </a:gridCol>
                <a:gridCol w="1072187">
                  <a:extLst>
                    <a:ext uri="{9D8B030D-6E8A-4147-A177-3AD203B41FA5}">
                      <a16:colId xmlns:a16="http://schemas.microsoft.com/office/drawing/2014/main" val="1519827694"/>
                    </a:ext>
                  </a:extLst>
                </a:gridCol>
                <a:gridCol w="1072187">
                  <a:extLst>
                    <a:ext uri="{9D8B030D-6E8A-4147-A177-3AD203B41FA5}">
                      <a16:colId xmlns:a16="http://schemas.microsoft.com/office/drawing/2014/main" val="486386548"/>
                    </a:ext>
                  </a:extLst>
                </a:gridCol>
                <a:gridCol w="1072187">
                  <a:extLst>
                    <a:ext uri="{9D8B030D-6E8A-4147-A177-3AD203B41FA5}">
                      <a16:colId xmlns:a16="http://schemas.microsoft.com/office/drawing/2014/main" val="85552093"/>
                    </a:ext>
                  </a:extLst>
                </a:gridCol>
                <a:gridCol w="1072187">
                  <a:extLst>
                    <a:ext uri="{9D8B030D-6E8A-4147-A177-3AD203B41FA5}">
                      <a16:colId xmlns:a16="http://schemas.microsoft.com/office/drawing/2014/main" val="3223423869"/>
                    </a:ext>
                  </a:extLst>
                </a:gridCol>
                <a:gridCol w="1007619">
                  <a:extLst>
                    <a:ext uri="{9D8B030D-6E8A-4147-A177-3AD203B41FA5}">
                      <a16:colId xmlns:a16="http://schemas.microsoft.com/office/drawing/2014/main" val="845430460"/>
                    </a:ext>
                  </a:extLst>
                </a:gridCol>
                <a:gridCol w="840510">
                  <a:extLst>
                    <a:ext uri="{9D8B030D-6E8A-4147-A177-3AD203B41FA5}">
                      <a16:colId xmlns:a16="http://schemas.microsoft.com/office/drawing/2014/main" val="2767148995"/>
                    </a:ext>
                  </a:extLst>
                </a:gridCol>
              </a:tblGrid>
              <a:tr h="12332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 SANITAIRE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</a:t>
                      </a:r>
                      <a:b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</a:t>
                      </a:r>
                      <a:b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35918"/>
                  </a:ext>
                </a:extLst>
              </a:tr>
              <a:tr h="5829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5839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6248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6524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7541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8549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59359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755174"/>
                  </a:ext>
                </a:extLst>
              </a:tr>
              <a:tr h="5829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10482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13628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14775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14865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13247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12395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9134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6280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99259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39699"/>
                  </a:ext>
                </a:extLst>
              </a:tr>
              <a:tr h="5829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HAUTS BASSINS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10565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10214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11571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10777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8178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8757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80347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594747"/>
                  </a:ext>
                </a:extLst>
              </a:tr>
              <a:tr h="5829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6794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10393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56401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735400"/>
                  </a:ext>
                </a:extLst>
              </a:tr>
              <a:tr h="5829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26151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39824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41571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36958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34774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30732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25612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23644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295366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76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80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Personnes vaccinées avec </a:t>
            </a:r>
            <a:r>
              <a:rPr lang="fr-FR" b="1" dirty="0" err="1">
                <a:solidFill>
                  <a:schemeClr val="bg1"/>
                </a:solidFill>
              </a:rPr>
              <a:t>Sinopharm</a:t>
            </a:r>
            <a:r>
              <a:rPr lang="fr-FR" b="1" dirty="0">
                <a:solidFill>
                  <a:schemeClr val="bg1"/>
                </a:solidFill>
              </a:rPr>
              <a:t> par région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1925F-D2A5-4A50-8D3C-217889AC7729}"/>
              </a:ext>
            </a:extLst>
          </p:cNvPr>
          <p:cNvSpPr/>
          <p:nvPr/>
        </p:nvSpPr>
        <p:spPr>
          <a:xfrm>
            <a:off x="69273" y="5980545"/>
            <a:ext cx="12053452" cy="7573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/>
              <a:t> 44,96 % des personnes vaccinées à J9 avec le vaccin </a:t>
            </a:r>
            <a:r>
              <a:rPr lang="fr-FR" sz="2400" b="1" dirty="0" err="1"/>
              <a:t>Sinopharm</a:t>
            </a:r>
            <a:endParaRPr lang="fr-FR" sz="2400" b="1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D6AF55E-7E76-466F-9DA6-79C51FA03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6363"/>
              </p:ext>
            </p:extLst>
          </p:nvPr>
        </p:nvGraphicFramePr>
        <p:xfrm>
          <a:off x="30015" y="953654"/>
          <a:ext cx="12131967" cy="4950692"/>
        </p:xfrm>
        <a:graphic>
          <a:graphicData uri="http://schemas.openxmlformats.org/drawingml/2006/table">
            <a:tbl>
              <a:tblPr/>
              <a:tblGrid>
                <a:gridCol w="1589095">
                  <a:extLst>
                    <a:ext uri="{9D8B030D-6E8A-4147-A177-3AD203B41FA5}">
                      <a16:colId xmlns:a16="http://schemas.microsoft.com/office/drawing/2014/main" val="3311460414"/>
                    </a:ext>
                  </a:extLst>
                </a:gridCol>
                <a:gridCol w="1098842">
                  <a:extLst>
                    <a:ext uri="{9D8B030D-6E8A-4147-A177-3AD203B41FA5}">
                      <a16:colId xmlns:a16="http://schemas.microsoft.com/office/drawing/2014/main" val="549133609"/>
                    </a:ext>
                  </a:extLst>
                </a:gridCol>
                <a:gridCol w="1335516">
                  <a:extLst>
                    <a:ext uri="{9D8B030D-6E8A-4147-A177-3AD203B41FA5}">
                      <a16:colId xmlns:a16="http://schemas.microsoft.com/office/drawing/2014/main" val="2517280183"/>
                    </a:ext>
                  </a:extLst>
                </a:gridCol>
                <a:gridCol w="1048126">
                  <a:extLst>
                    <a:ext uri="{9D8B030D-6E8A-4147-A177-3AD203B41FA5}">
                      <a16:colId xmlns:a16="http://schemas.microsoft.com/office/drawing/2014/main" val="306494829"/>
                    </a:ext>
                  </a:extLst>
                </a:gridCol>
                <a:gridCol w="1048126">
                  <a:extLst>
                    <a:ext uri="{9D8B030D-6E8A-4147-A177-3AD203B41FA5}">
                      <a16:colId xmlns:a16="http://schemas.microsoft.com/office/drawing/2014/main" val="2666796280"/>
                    </a:ext>
                  </a:extLst>
                </a:gridCol>
                <a:gridCol w="1048126">
                  <a:extLst>
                    <a:ext uri="{9D8B030D-6E8A-4147-A177-3AD203B41FA5}">
                      <a16:colId xmlns:a16="http://schemas.microsoft.com/office/drawing/2014/main" val="3782585840"/>
                    </a:ext>
                  </a:extLst>
                </a:gridCol>
                <a:gridCol w="1048126">
                  <a:extLst>
                    <a:ext uri="{9D8B030D-6E8A-4147-A177-3AD203B41FA5}">
                      <a16:colId xmlns:a16="http://schemas.microsoft.com/office/drawing/2014/main" val="2802625021"/>
                    </a:ext>
                  </a:extLst>
                </a:gridCol>
                <a:gridCol w="1048126">
                  <a:extLst>
                    <a:ext uri="{9D8B030D-6E8A-4147-A177-3AD203B41FA5}">
                      <a16:colId xmlns:a16="http://schemas.microsoft.com/office/drawing/2014/main" val="2194035184"/>
                    </a:ext>
                  </a:extLst>
                </a:gridCol>
                <a:gridCol w="1048126">
                  <a:extLst>
                    <a:ext uri="{9D8B030D-6E8A-4147-A177-3AD203B41FA5}">
                      <a16:colId xmlns:a16="http://schemas.microsoft.com/office/drawing/2014/main" val="3533728057"/>
                    </a:ext>
                  </a:extLst>
                </a:gridCol>
                <a:gridCol w="1006958">
                  <a:extLst>
                    <a:ext uri="{9D8B030D-6E8A-4147-A177-3AD203B41FA5}">
                      <a16:colId xmlns:a16="http://schemas.microsoft.com/office/drawing/2014/main" val="27168429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56031096"/>
                    </a:ext>
                  </a:extLst>
                </a:gridCol>
              </a:tblGrid>
              <a:tr h="14718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 SANITAIRE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</a:t>
                      </a:r>
                      <a:b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79456"/>
                  </a:ext>
                </a:extLst>
              </a:tr>
              <a:tr h="69577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74804"/>
                  </a:ext>
                </a:extLst>
              </a:tr>
              <a:tr h="69577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11801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18213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18629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15322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16958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15063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13975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15382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145522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763744"/>
                  </a:ext>
                </a:extLst>
              </a:tr>
              <a:tr h="69577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HAUTS BASSINS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8975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10071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9025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7166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10346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12084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79233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546911"/>
                  </a:ext>
                </a:extLst>
              </a:tr>
              <a:tr h="69577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4124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36185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988026"/>
                  </a:ext>
                </a:extLst>
              </a:tr>
              <a:tr h="6957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23499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32205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33903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30010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26983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28120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27356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28684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32120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262880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92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77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Personnes vaccinées avec Pfizer par région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B2D70-0672-4496-8A60-52782D5DBD75}"/>
              </a:ext>
            </a:extLst>
          </p:cNvPr>
          <p:cNvSpPr/>
          <p:nvPr/>
        </p:nvSpPr>
        <p:spPr>
          <a:xfrm>
            <a:off x="69272" y="5718911"/>
            <a:ext cx="12053452" cy="7573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/>
              <a:t> 4,50 % des personnes vaccinées à J9 avec le vaccin Pfizer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531370F-7A79-4FA4-A80B-8BCD891CD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76682"/>
              </p:ext>
            </p:extLst>
          </p:nvPr>
        </p:nvGraphicFramePr>
        <p:xfrm>
          <a:off x="69272" y="931934"/>
          <a:ext cx="12053453" cy="4702245"/>
        </p:xfrm>
        <a:graphic>
          <a:graphicData uri="http://schemas.openxmlformats.org/drawingml/2006/table">
            <a:tbl>
              <a:tblPr/>
              <a:tblGrid>
                <a:gridCol w="1386293">
                  <a:extLst>
                    <a:ext uri="{9D8B030D-6E8A-4147-A177-3AD203B41FA5}">
                      <a16:colId xmlns:a16="http://schemas.microsoft.com/office/drawing/2014/main" val="1599336911"/>
                    </a:ext>
                  </a:extLst>
                </a:gridCol>
                <a:gridCol w="1050664">
                  <a:extLst>
                    <a:ext uri="{9D8B030D-6E8A-4147-A177-3AD203B41FA5}">
                      <a16:colId xmlns:a16="http://schemas.microsoft.com/office/drawing/2014/main" val="927084728"/>
                    </a:ext>
                  </a:extLst>
                </a:gridCol>
                <a:gridCol w="1167405">
                  <a:extLst>
                    <a:ext uri="{9D8B030D-6E8A-4147-A177-3AD203B41FA5}">
                      <a16:colId xmlns:a16="http://schemas.microsoft.com/office/drawing/2014/main" val="3110728331"/>
                    </a:ext>
                  </a:extLst>
                </a:gridCol>
                <a:gridCol w="977701">
                  <a:extLst>
                    <a:ext uri="{9D8B030D-6E8A-4147-A177-3AD203B41FA5}">
                      <a16:colId xmlns:a16="http://schemas.microsoft.com/office/drawing/2014/main" val="1095512804"/>
                    </a:ext>
                  </a:extLst>
                </a:gridCol>
                <a:gridCol w="904739">
                  <a:extLst>
                    <a:ext uri="{9D8B030D-6E8A-4147-A177-3AD203B41FA5}">
                      <a16:colId xmlns:a16="http://schemas.microsoft.com/office/drawing/2014/main" val="2564985037"/>
                    </a:ext>
                  </a:extLst>
                </a:gridCol>
                <a:gridCol w="1371700">
                  <a:extLst>
                    <a:ext uri="{9D8B030D-6E8A-4147-A177-3AD203B41FA5}">
                      <a16:colId xmlns:a16="http://schemas.microsoft.com/office/drawing/2014/main" val="2739546201"/>
                    </a:ext>
                  </a:extLst>
                </a:gridCol>
                <a:gridCol w="933924">
                  <a:extLst>
                    <a:ext uri="{9D8B030D-6E8A-4147-A177-3AD203B41FA5}">
                      <a16:colId xmlns:a16="http://schemas.microsoft.com/office/drawing/2014/main" val="455024369"/>
                    </a:ext>
                  </a:extLst>
                </a:gridCol>
                <a:gridCol w="1371700">
                  <a:extLst>
                    <a:ext uri="{9D8B030D-6E8A-4147-A177-3AD203B41FA5}">
                      <a16:colId xmlns:a16="http://schemas.microsoft.com/office/drawing/2014/main" val="2923533396"/>
                    </a:ext>
                  </a:extLst>
                </a:gridCol>
                <a:gridCol w="904739">
                  <a:extLst>
                    <a:ext uri="{9D8B030D-6E8A-4147-A177-3AD203B41FA5}">
                      <a16:colId xmlns:a16="http://schemas.microsoft.com/office/drawing/2014/main" val="1707212413"/>
                    </a:ext>
                  </a:extLst>
                </a:gridCol>
                <a:gridCol w="904739">
                  <a:extLst>
                    <a:ext uri="{9D8B030D-6E8A-4147-A177-3AD203B41FA5}">
                      <a16:colId xmlns:a16="http://schemas.microsoft.com/office/drawing/2014/main" val="1247503373"/>
                    </a:ext>
                  </a:extLst>
                </a:gridCol>
                <a:gridCol w="1079849">
                  <a:extLst>
                    <a:ext uri="{9D8B030D-6E8A-4147-A177-3AD203B41FA5}">
                      <a16:colId xmlns:a16="http://schemas.microsoft.com/office/drawing/2014/main" val="2823658122"/>
                    </a:ext>
                  </a:extLst>
                </a:gridCol>
              </a:tblGrid>
              <a:tr h="13979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 SANITAIRE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</a:t>
                      </a:r>
                      <a:b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</a:t>
                      </a:r>
                      <a:b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J2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</a:t>
                      </a:r>
                      <a:b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</a:t>
                      </a:r>
                      <a:b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</a:t>
                      </a:r>
                      <a:b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PERSONNES VACCINEES J9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18397"/>
                  </a:ext>
                </a:extLst>
              </a:tr>
              <a:tr h="660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91342"/>
                  </a:ext>
                </a:extLst>
              </a:tr>
              <a:tr h="660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20666"/>
                  </a:ext>
                </a:extLst>
              </a:tr>
              <a:tr h="660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HAUTS BASSINS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25069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199616"/>
                  </a:ext>
                </a:extLst>
              </a:tr>
              <a:tr h="660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10814"/>
                  </a:ext>
                </a:extLst>
              </a:tr>
              <a:tr h="66085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26355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79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4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Total personnes vaccinées J9 par région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858D71-FF4A-46DA-BBF2-0FBF399EFBC4}"/>
              </a:ext>
            </a:extLst>
          </p:cNvPr>
          <p:cNvSpPr/>
          <p:nvPr/>
        </p:nvSpPr>
        <p:spPr>
          <a:xfrm>
            <a:off x="69275" y="5703440"/>
            <a:ext cx="12053452" cy="115456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/>
              <a:t> 62,40 % de couverture à J9 pour un objectif attendu de 90 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/>
              <a:t>La région du Centre-Ouest enregistre la meilleure performance avec 95,92% de la cible vaccinée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A7D6608-48A7-49BE-AE4E-7479B2218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86925"/>
              </p:ext>
            </p:extLst>
          </p:nvPr>
        </p:nvGraphicFramePr>
        <p:xfrm>
          <a:off x="69272" y="974420"/>
          <a:ext cx="12053451" cy="4632053"/>
        </p:xfrm>
        <a:graphic>
          <a:graphicData uri="http://schemas.openxmlformats.org/drawingml/2006/table">
            <a:tbl>
              <a:tblPr/>
              <a:tblGrid>
                <a:gridCol w="3427788">
                  <a:extLst>
                    <a:ext uri="{9D8B030D-6E8A-4147-A177-3AD203B41FA5}">
                      <a16:colId xmlns:a16="http://schemas.microsoft.com/office/drawing/2014/main" val="4150973627"/>
                    </a:ext>
                  </a:extLst>
                </a:gridCol>
                <a:gridCol w="2865855">
                  <a:extLst>
                    <a:ext uri="{9D8B030D-6E8A-4147-A177-3AD203B41FA5}">
                      <a16:colId xmlns:a16="http://schemas.microsoft.com/office/drawing/2014/main" val="1851858418"/>
                    </a:ext>
                  </a:extLst>
                </a:gridCol>
                <a:gridCol w="2781566">
                  <a:extLst>
                    <a:ext uri="{9D8B030D-6E8A-4147-A177-3AD203B41FA5}">
                      <a16:colId xmlns:a16="http://schemas.microsoft.com/office/drawing/2014/main" val="1760423531"/>
                    </a:ext>
                  </a:extLst>
                </a:gridCol>
                <a:gridCol w="2978242">
                  <a:extLst>
                    <a:ext uri="{9D8B030D-6E8A-4147-A177-3AD203B41FA5}">
                      <a16:colId xmlns:a16="http://schemas.microsoft.com/office/drawing/2014/main" val="2573059367"/>
                    </a:ext>
                  </a:extLst>
                </a:gridCol>
              </a:tblGrid>
              <a:tr h="9115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REGIONS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Cibles </a:t>
                      </a:r>
                      <a:br>
                        <a:rPr lang="fr-FR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à vacciner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Vaccinés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Pourcentage (%)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25855"/>
                  </a:ext>
                </a:extLst>
              </a:tr>
              <a:tr h="74410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270 400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62 585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554735"/>
                  </a:ext>
                </a:extLst>
              </a:tr>
              <a:tr h="74410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255 200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244 781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95,92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27048"/>
                  </a:ext>
                </a:extLst>
              </a:tr>
              <a:tr h="74410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HAUTS-BASSINS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253 600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184 649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72,81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744409"/>
                  </a:ext>
                </a:extLst>
              </a:tr>
              <a:tr h="74410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SUD-OUEST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157 600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92 586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58,75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075036"/>
                  </a:ext>
                </a:extLst>
              </a:tr>
              <a:tr h="74410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4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BFA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936 800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584 601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62,40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20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5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Couverture vaccinale J9 par région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EEF64-89ED-4814-AFCC-D08D2FAAF809}"/>
              </a:ext>
            </a:extLst>
          </p:cNvPr>
          <p:cNvSpPr/>
          <p:nvPr/>
        </p:nvSpPr>
        <p:spPr>
          <a:xfrm>
            <a:off x="69271" y="5052924"/>
            <a:ext cx="12053453" cy="114929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Seule la région du Centre-ouest a atteint au moins 90% de couverture à 9 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EED467FB-B052-46C8-BFD3-AF5E038C3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999390"/>
              </p:ext>
            </p:extLst>
          </p:nvPr>
        </p:nvGraphicFramePr>
        <p:xfrm>
          <a:off x="69271" y="1001856"/>
          <a:ext cx="12053452" cy="388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75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Evolution du nombre du personnes vaccinées par région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030BE7-44EA-4501-B288-1E30FFD45E91}"/>
              </a:ext>
            </a:extLst>
          </p:cNvPr>
          <p:cNvSpPr/>
          <p:nvPr/>
        </p:nvSpPr>
        <p:spPr>
          <a:xfrm>
            <a:off x="69271" y="6093689"/>
            <a:ext cx="12053453" cy="73891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Augmentation au Sud-Ouest et dans les Hauts Bassins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9429A8E-BE51-45E2-A22F-09DA1F4DF1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505288"/>
              </p:ext>
            </p:extLst>
          </p:nvPr>
        </p:nvGraphicFramePr>
        <p:xfrm>
          <a:off x="69270" y="930563"/>
          <a:ext cx="12053453" cy="509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354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044C-18F6-42F5-9FC5-1BFCBA6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120073"/>
            <a:ext cx="12053454" cy="738909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Evolution du nombre du personnes vaccinées national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EEF64-89ED-4814-AFCC-D08D2FAAF809}"/>
              </a:ext>
            </a:extLst>
          </p:cNvPr>
          <p:cNvSpPr/>
          <p:nvPr/>
        </p:nvSpPr>
        <p:spPr>
          <a:xfrm>
            <a:off x="69271" y="5052924"/>
            <a:ext cx="12053453" cy="114929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Légère baisse observée à partir de J4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2E9426F-6C1A-4A15-B4FD-9E005F338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566387"/>
              </p:ext>
            </p:extLst>
          </p:nvPr>
        </p:nvGraphicFramePr>
        <p:xfrm>
          <a:off x="69271" y="1012075"/>
          <a:ext cx="12053452" cy="389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1125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759</Words>
  <Application>Microsoft Office PowerPoint</Application>
  <PresentationFormat>Grand écran</PresentationFormat>
  <Paragraphs>366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Bilan de la campagne vaccination Covid-19   J1  -  J9</vt:lpstr>
      <vt:lpstr>Complétude des données  par région J 9</vt:lpstr>
      <vt:lpstr>Personnes vaccinées avec Janssen par région</vt:lpstr>
      <vt:lpstr>Personnes vaccinées avec Sinopharm par région</vt:lpstr>
      <vt:lpstr>Personnes vaccinées avec Pfizer par région</vt:lpstr>
      <vt:lpstr>Total personnes vaccinées J9 par région</vt:lpstr>
      <vt:lpstr>Couverture vaccinale J9 par région</vt:lpstr>
      <vt:lpstr>Evolution du nombre du personnes vaccinées par région</vt:lpstr>
      <vt:lpstr>Evolution du nombre du personnes vaccinées national</vt:lpstr>
      <vt:lpstr>Evolution de la performance journalière des équipes</vt:lpstr>
      <vt:lpstr>Répartition des personnes vaccinées selon le sexe</vt:lpstr>
      <vt:lpstr>Taux de perte J9 par vaccin et par région</vt:lpstr>
      <vt:lpstr>Notification des MAPI</vt:lpstr>
      <vt:lpstr>Couverture vaccinale et reste à vacciner</vt:lpstr>
      <vt:lpstr>Couverture vaccinale J9 par district</vt:lpstr>
      <vt:lpstr>SITUATION DES VACCINS</vt:lpstr>
      <vt:lpstr>COMMENTAIRES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 la campagne de rattrapage VPI J1</dc:title>
  <dc:creator>USER</dc:creator>
  <cp:lastModifiedBy>USER</cp:lastModifiedBy>
  <cp:revision>91</cp:revision>
  <dcterms:created xsi:type="dcterms:W3CDTF">2021-03-13T09:15:54Z</dcterms:created>
  <dcterms:modified xsi:type="dcterms:W3CDTF">2021-12-23T12:53:52Z</dcterms:modified>
</cp:coreProperties>
</file>